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Helvetica Neue Light" panose="02000403000000020004" pitchFamily="2" charset="0"/>
      <p:regular r:id="rId7"/>
      <p:bold r:id="rId8"/>
      <p:italic r:id="rId9"/>
      <p:boldItalic r:id="rId10"/>
    </p:embeddedFont>
    <p:embeddedFont>
      <p:font typeface="Montserrat" pitchFamily="2" charset="77"/>
      <p:regular r:id="rId11"/>
      <p:bold r:id="rId12"/>
      <p:italic r:id="rId13"/>
      <p:boldItalic r:id="rId14"/>
    </p:embeddedFont>
    <p:embeddedFont>
      <p:font typeface="Montserrat Black" pitchFamily="2" charset="77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419"/>
    <a:srgbClr val="42B39C"/>
    <a:srgbClr val="F05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D724B-0D9F-C347-2B70-C13111E6BAEB}" v="80" dt="2024-10-04T07:40:51.280"/>
    <p1510:client id="{682076F0-7791-FE08-1A3E-FE15FF2D0BF9}" v="11" dt="2024-10-04T07:30:53.117"/>
    <p1510:client id="{D2FDC5E5-6B3E-3AB0-0A69-8AB4F46B9612}" v="47" dt="2024-10-04T07:27:37.234"/>
  </p1510:revLst>
</p1510:revInfo>
</file>

<file path=ppt/tableStyles.xml><?xml version="1.0" encoding="utf-8"?>
<a:tblStyleLst xmlns:a="http://schemas.openxmlformats.org/drawingml/2006/main" def="{A2A721BB-A7A9-4374-8AD9-79F1723416DE}">
  <a:tblStyle styleId="{A2A721BB-A7A9-4374-8AD9-79F1723416D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5dc05f3137_0_473:notes"/>
          <p:cNvSpPr txBox="1">
            <a:spLocks noGrp="1"/>
          </p:cNvSpPr>
          <p:nvPr>
            <p:ph type="body" idx="1"/>
          </p:nvPr>
        </p:nvSpPr>
        <p:spPr>
          <a:xfrm>
            <a:off x="622119" y="3714558"/>
            <a:ext cx="4977000" cy="3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350" tIns="81350" rIns="81350" bIns="813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Montserrat"/>
              <a:buNone/>
            </a:pPr>
            <a:endParaRPr sz="21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" name="Google Shape;17;g25dc05f3137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3238" y="585788"/>
            <a:ext cx="5214937" cy="29337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gnician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TITLE_AND_BODY_2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34300" rIns="34300" bIns="343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 i="0" u="none" strike="noStrike" cap="none">
                <a:solidFill>
                  <a:schemeClr val="dk1"/>
                </a:solidFill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 i="0" u="none" strike="noStrike" cap="none">
                <a:solidFill>
                  <a:schemeClr val="dk1"/>
                </a:solidFill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 i="0" u="none" strike="noStrike" cap="none">
                <a:solidFill>
                  <a:schemeClr val="dk1"/>
                </a:solidFill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628814" y="273844"/>
            <a:ext cx="78864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00" tIns="34300" rIns="34300" bIns="34300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Montserrat"/>
              <a:buNone/>
              <a:defRPr sz="23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  <a:defRPr sz="7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6077" y="4734952"/>
            <a:ext cx="1153714" cy="2744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/>
        </p:nvSpPr>
        <p:spPr>
          <a:xfrm>
            <a:off x="4670700" y="1993150"/>
            <a:ext cx="1909200" cy="2616900"/>
          </a:xfrm>
          <a:prstGeom prst="rect">
            <a:avLst/>
          </a:prstGeom>
          <a:solidFill>
            <a:srgbClr val="BED41A">
              <a:alpha val="29110"/>
            </a:srgbClr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Google Shape;21;p5"/>
          <p:cNvSpPr txBox="1"/>
          <p:nvPr/>
        </p:nvSpPr>
        <p:spPr>
          <a:xfrm>
            <a:off x="457756" y="162738"/>
            <a:ext cx="5073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3225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42BDF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RAPID ACTIVATION PLAN</a:t>
            </a:r>
            <a:r>
              <a:rPr lang="en" dirty="0">
                <a:solidFill>
                  <a:srgbClr val="42BDF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:</a:t>
            </a:r>
            <a:r>
              <a:rPr lang="en" sz="1400" dirty="0">
                <a:solidFill>
                  <a:srgbClr val="42BDF4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TEMPLATE</a:t>
            </a:r>
            <a:endParaRPr sz="1400" dirty="0">
              <a:solidFill>
                <a:srgbClr val="42BDF4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2" name="Google Shape;22;p5"/>
          <p:cNvSpPr txBox="1"/>
          <p:nvPr/>
        </p:nvSpPr>
        <p:spPr>
          <a:xfrm>
            <a:off x="457756" y="4682371"/>
            <a:ext cx="4015500" cy="3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800" tIns="12400" rIns="24800" bIns="12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"/>
              <a:buFont typeface="Arial"/>
              <a:buNone/>
            </a:pPr>
            <a:r>
              <a:rPr lang="en" sz="8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Copyright © </a:t>
            </a:r>
            <a:r>
              <a:rPr lang="en" sz="800" dirty="0" err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Cognician</a:t>
            </a:r>
            <a:r>
              <a:rPr lang="en" sz="8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Corp 2024</a:t>
            </a:r>
            <a:endParaRPr sz="8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" name="Google Shape;23;p5"/>
          <p:cNvSpPr/>
          <p:nvPr/>
        </p:nvSpPr>
        <p:spPr>
          <a:xfrm>
            <a:off x="457692" y="401241"/>
            <a:ext cx="4015500" cy="5022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ORGANIZATION: </a:t>
            </a:r>
            <a:endParaRPr sz="90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" name="Google Shape;24;p5"/>
          <p:cNvSpPr/>
          <p:nvPr/>
        </p:nvSpPr>
        <p:spPr>
          <a:xfrm>
            <a:off x="4510275" y="401250"/>
            <a:ext cx="4176000" cy="5022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AUDIENCE: </a:t>
            </a:r>
            <a:endParaRPr sz="80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(What group of people do you want to drive to action?)</a:t>
            </a:r>
            <a:endParaRPr sz="1100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5" name="Google Shape;25;p5"/>
          <p:cNvGraphicFramePr/>
          <p:nvPr>
            <p:extLst>
              <p:ext uri="{D42A27DB-BD31-4B8C-83A1-F6EECF244321}">
                <p14:modId xmlns:p14="http://schemas.microsoft.com/office/powerpoint/2010/main" val="590869182"/>
              </p:ext>
            </p:extLst>
          </p:nvPr>
        </p:nvGraphicFramePr>
        <p:xfrm>
          <a:off x="4670689" y="1992957"/>
          <a:ext cx="1909100" cy="2617000"/>
        </p:xfrm>
        <a:graphic>
          <a:graphicData uri="http://schemas.openxmlformats.org/drawingml/2006/table">
            <a:tbl>
              <a:tblPr>
                <a:noFill/>
                <a:tableStyleId>{A2A721BB-A7A9-4374-8AD9-79F1723416DE}</a:tableStyleId>
              </a:tblPr>
              <a:tblGrid>
                <a:gridCol w="190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600"/>
                        <a:buFont typeface="Montserrat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700">
                <a:tc>
                  <a:txBody>
                    <a:bodyPr/>
                    <a:lstStyle/>
                    <a:p>
                      <a:pPr marL="63500" lvl="0" indent="-63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Char char="●"/>
                      </a:pPr>
                      <a:endParaRPr sz="600" dirty="0">
                        <a:latin typeface="Montserrat" pitchFamily="2" charset="77"/>
                      </a:endParaRPr>
                    </a:p>
                  </a:txBody>
                  <a:tcPr marL="78200" marR="78200" marT="73150" marB="45700">
                    <a:lnL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" name="Google Shape;26;p5"/>
          <p:cNvSpPr/>
          <p:nvPr/>
        </p:nvSpPr>
        <p:spPr>
          <a:xfrm>
            <a:off x="4670650" y="1451638"/>
            <a:ext cx="1909200" cy="4677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BED419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ACTIVATION BEHAVIORS</a:t>
            </a:r>
            <a:endParaRPr lang="en-US" sz="900" b="1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What behaviors do you want people to start, stop, and keep doing, which will achieve your outcomes?</a:t>
            </a:r>
            <a:endParaRPr sz="900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27" name="Google Shape;27;p5"/>
          <p:cNvSpPr/>
          <p:nvPr/>
        </p:nvSpPr>
        <p:spPr>
          <a:xfrm>
            <a:off x="2564125" y="4010801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0582B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2"/>
                </a:solidFill>
                <a:latin typeface="Montserrat"/>
              </a:rPr>
              <a:t>x</a:t>
            </a:r>
            <a:endParaRPr lang="en-US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2564125" y="3339299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0582B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</a:rPr>
              <a:t>x</a:t>
            </a:r>
            <a:endParaRPr lang="en-US" dirty="0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29" name="Google Shape;29;p5"/>
          <p:cNvSpPr/>
          <p:nvPr/>
        </p:nvSpPr>
        <p:spPr>
          <a:xfrm>
            <a:off x="2564150" y="2665700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0582B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</a:rPr>
              <a:t>x</a:t>
            </a:r>
            <a:endParaRPr lang="en-US" dirty="0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4510263" y="2190650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4510213" y="3541758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4510201" y="4223884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5"/>
          <p:cNvSpPr/>
          <p:nvPr/>
        </p:nvSpPr>
        <p:spPr>
          <a:xfrm>
            <a:off x="2564125" y="1452000"/>
            <a:ext cx="1909200" cy="4677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"/>
              <a:buFont typeface="Arial"/>
              <a:buNone/>
            </a:pPr>
            <a:r>
              <a:rPr lang="en" sz="9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ACTIVATION OUTCOMES</a:t>
            </a:r>
            <a:endParaRPr lang="en-US" sz="900" b="1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None/>
            </a:pPr>
            <a:r>
              <a:rPr lang="en" sz="60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What outcomes do you want to achieve by activating your audience?</a:t>
            </a:r>
            <a:endParaRPr sz="90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" name="Google Shape;34;p5"/>
          <p:cNvSpPr/>
          <p:nvPr/>
        </p:nvSpPr>
        <p:spPr>
          <a:xfrm>
            <a:off x="457728" y="1992997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  <a:ea typeface="Montserrat"/>
                <a:cs typeface="Montserrat"/>
              </a:rPr>
              <a:t>x</a:t>
            </a:r>
          </a:p>
        </p:txBody>
      </p:sp>
      <p:sp>
        <p:nvSpPr>
          <p:cNvPr id="35" name="Google Shape;35;p5"/>
          <p:cNvSpPr/>
          <p:nvPr/>
        </p:nvSpPr>
        <p:spPr>
          <a:xfrm>
            <a:off x="457714" y="2665671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rgbClr val="424342"/>
                </a:solidFill>
                <a:latin typeface="Montserrat"/>
              </a:rPr>
              <a:t>x</a:t>
            </a:r>
            <a:endParaRPr lang="en-US" sz="800" dirty="0">
              <a:solidFill>
                <a:schemeClr val="dk2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457730" y="3332877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</a:rPr>
              <a:t>x</a:t>
            </a:r>
            <a:endParaRPr lang="en-US" sz="800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457700" y="1451700"/>
            <a:ext cx="1909200" cy="4677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ACTIVATION PROBLEMS</a:t>
            </a:r>
            <a:endParaRPr lang="en-US" sz="900" b="1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What problems do you want to solve by activating your audience?</a:t>
            </a:r>
            <a:endParaRPr sz="1100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" name="Google Shape;38;p5"/>
          <p:cNvSpPr/>
          <p:nvPr/>
        </p:nvSpPr>
        <p:spPr>
          <a:xfrm>
            <a:off x="6777350" y="1993138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6777350" y="2666050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6769730" y="3338952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6616830" y="2190666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6616830" y="2890475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6616830" y="3542347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6777350" y="1451650"/>
            <a:ext cx="1909200" cy="4677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42B39C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METRICS</a:t>
            </a:r>
            <a:endParaRPr lang="en-US" sz="900" b="1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  <a:p>
            <a:pPr algn="ctr"/>
            <a:r>
              <a:rPr lang="en" sz="600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What metrics will be moved if you activate behaviors that will achieve your outcomes?</a:t>
            </a:r>
            <a:endParaRPr sz="900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5" name="Google Shape;45;p5"/>
          <p:cNvSpPr/>
          <p:nvPr/>
        </p:nvSpPr>
        <p:spPr>
          <a:xfrm>
            <a:off x="457750" y="942675"/>
            <a:ext cx="8228400" cy="4356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ACTIVATION GOAL: </a:t>
            </a:r>
            <a:endParaRPr lang="en-US" sz="900" dirty="0">
              <a:solidFill>
                <a:schemeClr val="tx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457728" y="4007622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</a:rPr>
              <a:t>x</a:t>
            </a:r>
            <a:endParaRPr lang="en-US" dirty="0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47" name="Google Shape;47;p5"/>
          <p:cNvSpPr/>
          <p:nvPr/>
        </p:nvSpPr>
        <p:spPr>
          <a:xfrm>
            <a:off x="2564225" y="1993150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0582B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2"/>
                </a:solidFill>
                <a:latin typeface="Montserrat"/>
              </a:rPr>
              <a:t>x</a:t>
            </a:r>
            <a:endParaRPr lang="en-US" sz="800">
              <a:solidFill>
                <a:schemeClr val="dk2"/>
              </a:solidFill>
              <a:latin typeface="Montserrat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6777350" y="4011852"/>
            <a:ext cx="1909200" cy="5991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4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72850" tIns="36575" rIns="72850" bIns="728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2403763" y="2216949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5"/>
          <p:cNvSpPr/>
          <p:nvPr/>
        </p:nvSpPr>
        <p:spPr>
          <a:xfrm>
            <a:off x="4510225" y="2884201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5"/>
          <p:cNvSpPr/>
          <p:nvPr/>
        </p:nvSpPr>
        <p:spPr>
          <a:xfrm>
            <a:off x="6616805" y="4194222"/>
            <a:ext cx="123600" cy="150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2403725" y="2889874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"/>
          <p:cNvSpPr/>
          <p:nvPr/>
        </p:nvSpPr>
        <p:spPr>
          <a:xfrm>
            <a:off x="2403713" y="3550661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2403713" y="4211449"/>
            <a:ext cx="123600" cy="15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850" tIns="72850" rIns="72850" bIns="728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gnician Theme">
  <a:themeElements>
    <a:clrScheme name="Neue Light">
      <a:dk1>
        <a:srgbClr val="424342"/>
      </a:dk1>
      <a:lt1>
        <a:srgbClr val="FFFFFF"/>
      </a:lt1>
      <a:dk2>
        <a:srgbClr val="424342"/>
      </a:dk2>
      <a:lt2>
        <a:srgbClr val="FFFFFF"/>
      </a:lt2>
      <a:accent1>
        <a:srgbClr val="42BDF4"/>
      </a:accent1>
      <a:accent2>
        <a:srgbClr val="424342"/>
      </a:accent2>
      <a:accent3>
        <a:srgbClr val="BED41A"/>
      </a:accent3>
      <a:accent4>
        <a:srgbClr val="42B39C"/>
      </a:accent4>
      <a:accent5>
        <a:srgbClr val="424342"/>
      </a:accent5>
      <a:accent6>
        <a:srgbClr val="BED41A"/>
      </a:accent6>
      <a:hlink>
        <a:srgbClr val="42BDF4"/>
      </a:hlink>
      <a:folHlink>
        <a:srgbClr val="19BB9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0B4812CD81704DAE5108E3CBA97C50" ma:contentTypeVersion="16" ma:contentTypeDescription="Create a new document." ma:contentTypeScope="" ma:versionID="587aa1bba6b84a2a1a2ed1b2835794ad">
  <xsd:schema xmlns:xsd="http://www.w3.org/2001/XMLSchema" xmlns:xs="http://www.w3.org/2001/XMLSchema" xmlns:p="http://schemas.microsoft.com/office/2006/metadata/properties" xmlns:ns2="b4570d82-9b8b-41bc-967c-6f6266574183" xmlns:ns3="aabc0e8f-6021-47c2-9abb-881ebd3ce99a" targetNamespace="http://schemas.microsoft.com/office/2006/metadata/properties" ma:root="true" ma:fieldsID="4edd00a893970635fa36a1378083d679" ns2:_="" ns3:_="">
    <xsd:import namespace="b4570d82-9b8b-41bc-967c-6f6266574183"/>
    <xsd:import namespace="aabc0e8f-6021-47c2-9abb-881ebd3ce99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istInclu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70d82-9b8b-41bc-967c-6f626657418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99649b3-ebec-4c28-b30a-5512a1ca23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istIncluded" ma:index="23" nillable="true" ma:displayName="List Included" ma:default="1" ma:format="Dropdown" ma:internalName="ListInclud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bc0e8f-6021-47c2-9abb-881ebd3ce99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851a205-fa02-4022-ac73-88d67f0021ee}" ma:internalName="TaxCatchAll" ma:showField="CatchAllData" ma:web="aabc0e8f-6021-47c2-9abb-881ebd3ce9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570d82-9b8b-41bc-967c-6f6266574183">
      <Terms xmlns="http://schemas.microsoft.com/office/infopath/2007/PartnerControls"/>
    </lcf76f155ced4ddcb4097134ff3c332f>
    <TaxCatchAll xmlns="aabc0e8f-6021-47c2-9abb-881ebd3ce99a" xsi:nil="true"/>
    <MediaLengthInSeconds xmlns="b4570d82-9b8b-41bc-967c-6f6266574183" xsi:nil="true"/>
    <SharedWithUsers xmlns="aabc0e8f-6021-47c2-9abb-881ebd3ce99a">
      <UserInfo>
        <DisplayName/>
        <AccountId xsi:nil="true"/>
        <AccountType/>
      </UserInfo>
    </SharedWithUsers>
    <ListIncluded xmlns="b4570d82-9b8b-41bc-967c-6f6266574183">true</ListInclud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DB871A-2D94-4A63-A8C3-AC4DF2D9A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570d82-9b8b-41bc-967c-6f6266574183"/>
    <ds:schemaRef ds:uri="aabc0e8f-6021-47c2-9abb-881ebd3ce9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2573C4-5DFE-44E6-8B27-BEAACC60BF7D}">
  <ds:schemaRefs>
    <ds:schemaRef ds:uri="http://purl.org/dc/terms/"/>
    <ds:schemaRef ds:uri="e1783c59-aee3-4f63-89f8-2b76fd326f47"/>
    <ds:schemaRef ds:uri="http://purl.org/dc/dcmitype/"/>
    <ds:schemaRef ds:uri="http://schemas.microsoft.com/office/2006/metadata/properties"/>
    <ds:schemaRef ds:uri="http://schemas.microsoft.com/office/2006/documentManagement/types"/>
    <ds:schemaRef ds:uri="ec3a8a8c-2548-44ae-abc5-0226597c1282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4570d82-9b8b-41bc-967c-6f6266574183"/>
    <ds:schemaRef ds:uri="aabc0e8f-6021-47c2-9abb-881ebd3ce99a"/>
  </ds:schemaRefs>
</ds:datastoreItem>
</file>

<file path=customXml/itemProps3.xml><?xml version="1.0" encoding="utf-8"?>
<ds:datastoreItem xmlns:ds="http://schemas.openxmlformats.org/officeDocument/2006/customXml" ds:itemID="{258EBBCB-C8A2-484B-88E1-AC7E1D99B6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106</Words>
  <Application>Microsoft Macintosh PowerPoint</Application>
  <PresentationFormat>On-screen Show (16:9)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 Black</vt:lpstr>
      <vt:lpstr>Montserrat</vt:lpstr>
      <vt:lpstr>Helvetica Neue Light</vt:lpstr>
      <vt:lpstr>Cognician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Lisa</cp:lastModifiedBy>
  <cp:revision>96</cp:revision>
  <dcterms:modified xsi:type="dcterms:W3CDTF">2024-10-04T08:01:32Z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0x010100A70B4812CD81704DAE5108E3CBA97C50</vt:lpwstr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  <property fmtid="{D5CDD505-2E9C-101B-9397-08002B2CF9AE}" pid="12" name="MSIP_Label_2e656b16-216c-409d-a557-2fecc899c1ce_Enabled">
    <vt:lpwstr>true</vt:lpwstr>
  </property>
  <property fmtid="{D5CDD505-2E9C-101B-9397-08002B2CF9AE}" pid="13" name="MSIP_Label_2e656b16-216c-409d-a557-2fecc899c1ce_SetDate">
    <vt:lpwstr>2024-07-09T10:16:32Z</vt:lpwstr>
  </property>
  <property fmtid="{D5CDD505-2E9C-101B-9397-08002B2CF9AE}" pid="14" name="MSIP_Label_2e656b16-216c-409d-a557-2fecc899c1ce_Method">
    <vt:lpwstr>Privileged</vt:lpwstr>
  </property>
  <property fmtid="{D5CDD505-2E9C-101B-9397-08002B2CF9AE}" pid="15" name="MSIP_Label_2e656b16-216c-409d-a557-2fecc899c1ce_Name">
    <vt:lpwstr>Client (IP)</vt:lpwstr>
  </property>
  <property fmtid="{D5CDD505-2E9C-101B-9397-08002B2CF9AE}" pid="16" name="MSIP_Label_2e656b16-216c-409d-a557-2fecc899c1ce_SiteId">
    <vt:lpwstr>213b269e-6a03-40e1-b98c-a19054007978</vt:lpwstr>
  </property>
  <property fmtid="{D5CDD505-2E9C-101B-9397-08002B2CF9AE}" pid="17" name="MSIP_Label_2e656b16-216c-409d-a557-2fecc899c1ce_ActionId">
    <vt:lpwstr>8d48bf7e-49f8-424d-893b-5b9ce07da837</vt:lpwstr>
  </property>
  <property fmtid="{D5CDD505-2E9C-101B-9397-08002B2CF9AE}" pid="18" name="MSIP_Label_2e656b16-216c-409d-a557-2fecc899c1ce_ContentBits">
    <vt:lpwstr>0</vt:lpwstr>
  </property>
</Properties>
</file>